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333"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061" autoAdjust="0"/>
  </p:normalViewPr>
  <p:slideViewPr>
    <p:cSldViewPr snapToGrid="0" snapToObjects="1">
      <p:cViewPr varScale="1">
        <p:scale>
          <a:sx n="42" d="100"/>
          <a:sy n="42" d="100"/>
        </p:scale>
        <p:origin x="1080"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10448850" cy="2800767"/>
          </a:xfrm>
          <a:prstGeom prst="rect">
            <a:avLst/>
          </a:prstGeom>
          <a:noFill/>
        </p:spPr>
        <p:txBody>
          <a:bodyPr wrap="square" rtlCol="0">
            <a:spAutoFit/>
          </a:bodyPr>
          <a:lstStyle/>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Identified the different types of columns</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each orbit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Calculated the number and occurrence of mission outcome of the orbits with .</a:t>
            </a:r>
            <a:r>
              <a:rPr lang="en-US" sz="2200" dirty="0" err="1">
                <a:solidFill>
                  <a:schemeClr val="tx1">
                    <a:lumMod val="85000"/>
                    <a:lumOff val="15000"/>
                  </a:schemeClr>
                </a:solidFill>
                <a:latin typeface="Abadi" panose="020B0604020104020204" pitchFamily="34" charset="0"/>
              </a:rPr>
              <a:t>value_counts</a:t>
            </a:r>
            <a:r>
              <a:rPr lang="en-US" sz="2200" dirty="0">
                <a:solidFill>
                  <a:schemeClr val="tx1">
                    <a:lumMod val="85000"/>
                    <a:lumOff val="15000"/>
                  </a:schemeClr>
                </a:solidFill>
                <a:latin typeface="Abadi" panose="020B0604020104020204" pitchFamily="34" charset="0"/>
              </a:rPr>
              <a:t>()</a:t>
            </a:r>
          </a:p>
          <a:p>
            <a:pPr marL="457200" indent="-457200" algn="just">
              <a:buFont typeface="Arial" panose="020B0604020202020204" pitchFamily="34" charset="0"/>
              <a:buChar char="•"/>
            </a:pPr>
            <a:endParaRPr lang="en-US" sz="2200" dirty="0">
              <a:solidFill>
                <a:schemeClr val="tx1">
                  <a:lumMod val="85000"/>
                  <a:lumOff val="15000"/>
                </a:schemeClr>
              </a:solidFill>
              <a:latin typeface="Abadi" panose="020B0604020104020204" pitchFamily="34" charset="0"/>
            </a:endParaRPr>
          </a:p>
          <a:p>
            <a:pPr marL="457200" indent="-457200" algn="just">
              <a:buFont typeface="Arial" panose="020B0604020202020204" pitchFamily="34" charset="0"/>
              <a:buChar char="•"/>
            </a:pPr>
            <a:r>
              <a:rPr lang="en-US" sz="2200" dirty="0">
                <a:solidFill>
                  <a:schemeClr val="tx1">
                    <a:lumMod val="85000"/>
                    <a:lumOff val="15000"/>
                  </a:schemeClr>
                </a:solidFill>
                <a:latin typeface="Abadi" panose="020B0604020104020204" pitchFamily="34" charset="0"/>
              </a:rPr>
              <a:t>Created a landing outcome label from Outcome column</a:t>
            </a:r>
          </a:p>
        </p:txBody>
      </p:sp>
    </p:spTree>
    <p:extLst>
      <p:ext uri="{BB962C8B-B14F-4D97-AF65-F5344CB8AC3E}">
        <p14:creationId xmlns:p14="http://schemas.microsoft.com/office/powerpoint/2010/main" val="27937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One chart type chosen was a scatter plot since it was easier to see the relationship between three variables, such as; Launch Sites (categorical), Payload Mass (numerical) and Class a numerical type which tell us if the launch was successful or not, it was converted from categorical type using One Hot Encoding.</a:t>
            </a:r>
          </a:p>
          <a:p>
            <a:pPr algn="just">
              <a:lnSpc>
                <a:spcPct val="100000"/>
              </a:lnSpc>
              <a:spcBef>
                <a:spcPts val="1400"/>
              </a:spcBef>
            </a:pPr>
            <a:r>
              <a:rPr lang="en-US" sz="2200" dirty="0">
                <a:solidFill>
                  <a:schemeClr val="accent3">
                    <a:lumMod val="25000"/>
                  </a:schemeClr>
                </a:solidFill>
                <a:latin typeface="Abadi"/>
              </a:rPr>
              <a:t>Bar charts were implemented as well to compare between categories (i.e., Orbit) and numerical data (i.e., Success Rate).</a:t>
            </a:r>
          </a:p>
          <a:p>
            <a:pPr algn="just">
              <a:lnSpc>
                <a:spcPct val="100000"/>
              </a:lnSpc>
              <a:spcBef>
                <a:spcPts val="1400"/>
              </a:spcBef>
            </a:pPr>
            <a:r>
              <a:rPr lang="en-US" sz="2200" dirty="0">
                <a:solidFill>
                  <a:schemeClr val="accent3">
                    <a:lumMod val="25000"/>
                  </a:schemeClr>
                </a:solidFill>
                <a:latin typeface="Abadi"/>
              </a:rPr>
              <a:t>Line plots were used as well to depict us the trend (i.e., Success Rate) throughout time.</a:t>
            </a:r>
          </a:p>
          <a:p>
            <a:pPr algn="just">
              <a:lnSpc>
                <a:spcPct val="100000"/>
              </a:lnSpc>
              <a:spcBef>
                <a:spcPts val="1400"/>
              </a:spcBef>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sp>
        <p:nvSpPr>
          <p:cNvPr id="2" name="Text Placeholder 2">
            <a:extLst>
              <a:ext uri="{FF2B5EF4-FFF2-40B4-BE49-F238E27FC236}">
                <a16:creationId xmlns:a16="http://schemas.microsoft.com/office/drawing/2014/main" id="{85D9681C-2167-BB07-6CAC-FA37C514ADC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https://tinyurl.com/pbmwy396</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2072"/>
            <a:ext cx="9745589" cy="4765841"/>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Some of the SQL queries performed for this project were:</a:t>
            </a:r>
          </a:p>
          <a:p>
            <a:pPr lvl="1" algn="just">
              <a:lnSpc>
                <a:spcPct val="100000"/>
              </a:lnSpc>
              <a:spcBef>
                <a:spcPts val="1400"/>
              </a:spcBef>
            </a:pPr>
            <a:r>
              <a:rPr lang="en-US" sz="1800" dirty="0">
                <a:solidFill>
                  <a:schemeClr val="accent3">
                    <a:lumMod val="25000"/>
                  </a:schemeClr>
                </a:solidFill>
                <a:latin typeface="Abadi"/>
              </a:rPr>
              <a:t>SELECT DISTINCT, to obtain unique launch site names.</a:t>
            </a:r>
          </a:p>
          <a:p>
            <a:pPr lvl="1" algn="just">
              <a:lnSpc>
                <a:spcPct val="100000"/>
              </a:lnSpc>
              <a:spcBef>
                <a:spcPts val="1400"/>
              </a:spcBef>
            </a:pPr>
            <a:r>
              <a:rPr lang="en-US" sz="1800" dirty="0">
                <a:solidFill>
                  <a:schemeClr val="accent3">
                    <a:lumMod val="25000"/>
                  </a:schemeClr>
                </a:solidFill>
                <a:latin typeface="Abadi"/>
              </a:rPr>
              <a:t>WHERE, LIKE and LIMIT, to apply certain conditions, such as; launch sites that begin with certain string and display only a limited number of results from that query.</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SUM() and AVG(), to display the total and average mass carried by boosters, for example.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MIN(), to obtain the minimum value of a numerical feature.</a:t>
            </a:r>
          </a:p>
          <a:p>
            <a:pPr lvl="1" algn="just">
              <a:lnSpc>
                <a:spcPct val="100000"/>
              </a:lnSpc>
              <a:spcBef>
                <a:spcPts val="1400"/>
              </a:spcBef>
            </a:pPr>
            <a:r>
              <a:rPr lang="en-US" sz="1800" dirty="0">
                <a:solidFill>
                  <a:schemeClr val="accent3">
                    <a:lumMod val="25000"/>
                  </a:schemeClr>
                </a:solidFill>
                <a:latin typeface="Abadi" panose="020B0604020104020204" pitchFamily="34" charset="0"/>
              </a:rPr>
              <a:t>BETWEEN _ AND _, to display results within a certain range of values.</a:t>
            </a:r>
          </a:p>
          <a:p>
            <a:pPr lvl="1">
              <a:lnSpc>
                <a:spcPct val="100000"/>
              </a:lnSpc>
              <a:spcBef>
                <a:spcPts val="1400"/>
              </a:spcBef>
            </a:pPr>
            <a:r>
              <a:rPr lang="en-US" sz="1800" dirty="0">
                <a:solidFill>
                  <a:schemeClr val="accent3">
                    <a:lumMod val="25000"/>
                  </a:schemeClr>
                </a:solidFill>
                <a:latin typeface="Abadi" panose="020B0604020104020204" pitchFamily="34" charset="0"/>
              </a:rPr>
              <a:t>COUNT(), to get the total count of a categorical feature.</a:t>
            </a:r>
          </a:p>
          <a:p>
            <a:pPr lvl="1">
              <a:lnSpc>
                <a:spcPct val="100000"/>
              </a:lnSpc>
              <a:spcBef>
                <a:spcPts val="1400"/>
              </a:spcBef>
            </a:pPr>
            <a:r>
              <a:rPr lang="en-US" sz="1800" dirty="0">
                <a:solidFill>
                  <a:schemeClr val="accent3">
                    <a:lumMod val="25000"/>
                  </a:schemeClr>
                </a:solidFill>
                <a:latin typeface="Abadi" panose="020B0604020104020204" pitchFamily="34" charset="0"/>
              </a:rPr>
              <a:t>AS, to give a name to the result column for better understanding.</a:t>
            </a:r>
          </a:p>
          <a:p>
            <a:pPr lvl="1">
              <a:lnSpc>
                <a:spcPct val="100000"/>
              </a:lnSpc>
              <a:spcBef>
                <a:spcPts val="1400"/>
              </a:spcBef>
            </a:pPr>
            <a:r>
              <a:rPr lang="en-US" sz="1800" dirty="0">
                <a:solidFill>
                  <a:schemeClr val="accent3">
                    <a:lumMod val="25000"/>
                  </a:schemeClr>
                </a:solidFill>
                <a:latin typeface="Abadi" panose="020B0604020104020204" pitchFamily="34" charset="0"/>
              </a:rPr>
              <a:t>GROUP BY, to group the query results by categories.</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2FAF98E-D0BD-EAE9-B6D5-FDB2793A4916}"/>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with SQL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https://tinyurl.com/yavspkxz</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19367"/>
            <a:ext cx="10515600" cy="480702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0bjects created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A site map object was created to locate all coordinate points in.</a:t>
            </a:r>
          </a:p>
          <a:p>
            <a:pPr lvl="1">
              <a:lnSpc>
                <a:spcPct val="100000"/>
              </a:lnSpc>
              <a:spcBef>
                <a:spcPts val="1400"/>
              </a:spcBef>
            </a:pPr>
            <a:r>
              <a:rPr lang="en-US" sz="1800" dirty="0">
                <a:solidFill>
                  <a:schemeClr val="accent3">
                    <a:lumMod val="25000"/>
                  </a:schemeClr>
                </a:solidFill>
                <a:latin typeface="Abadi" panose="020B0604020104020204" pitchFamily="34" charset="0"/>
              </a:rPr>
              <a:t>Map markers to create labels for the points in certain coordinates.</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were created to surround the area around NASA Space Center’s coordinates.</a:t>
            </a:r>
          </a:p>
          <a:p>
            <a:pPr lvl="1">
              <a:lnSpc>
                <a:spcPct val="100000"/>
              </a:lnSpc>
              <a:spcBef>
                <a:spcPts val="1400"/>
              </a:spcBef>
            </a:pPr>
            <a:r>
              <a:rPr lang="en-US" sz="1800" dirty="0" err="1">
                <a:solidFill>
                  <a:schemeClr val="accent3">
                    <a:lumMod val="25000"/>
                  </a:schemeClr>
                </a:solidFill>
                <a:latin typeface="Abadi" panose="020B0604020104020204" pitchFamily="34" charset="0"/>
              </a:rPr>
              <a:t>MarkerCluster</a:t>
            </a:r>
            <a:r>
              <a:rPr lang="en-US" sz="1800" dirty="0">
                <a:solidFill>
                  <a:schemeClr val="accent3">
                    <a:lumMod val="25000"/>
                  </a:schemeClr>
                </a:solidFill>
                <a:latin typeface="Abadi" panose="020B0604020104020204" pitchFamily="34" charset="0"/>
              </a:rPr>
              <a:t> to simplify a map containing many markers having the same coordinate.</a:t>
            </a:r>
          </a:p>
          <a:p>
            <a:pPr lvl="1">
              <a:lnSpc>
                <a:spcPct val="100000"/>
              </a:lnSpc>
              <a:spcBef>
                <a:spcPts val="1400"/>
              </a:spcBef>
            </a:pPr>
            <a:r>
              <a:rPr lang="en-US" sz="1800" dirty="0">
                <a:solidFill>
                  <a:schemeClr val="accent3">
                    <a:lumMod val="25000"/>
                  </a:schemeClr>
                </a:solidFill>
                <a:latin typeface="Abadi" panose="020B0604020104020204" pitchFamily="34" charset="0"/>
              </a:rPr>
              <a:t>A mouse position object to get the coordinate for a mouse over on the map.</a:t>
            </a:r>
          </a:p>
          <a:p>
            <a:pPr lvl="1">
              <a:lnSpc>
                <a:spcPct val="100000"/>
              </a:lnSpc>
              <a:spcBef>
                <a:spcPts val="1400"/>
              </a:spcBef>
            </a:pPr>
            <a:r>
              <a:rPr lang="en-US" sz="1800" dirty="0">
                <a:solidFill>
                  <a:schemeClr val="accent3">
                    <a:lumMod val="25000"/>
                  </a:schemeClr>
                </a:solidFill>
                <a:latin typeface="Abadi" panose="020B0604020104020204" pitchFamily="34" charset="0"/>
              </a:rPr>
              <a:t>Poly Line object was created to connect the </a:t>
            </a:r>
            <a:r>
              <a:rPr lang="en-US" sz="1800">
                <a:solidFill>
                  <a:schemeClr val="accent3">
                    <a:lumMod val="25000"/>
                  </a:schemeClr>
                </a:solidFill>
                <a:latin typeface="Abadi" panose="020B0604020104020204" pitchFamily="34" charset="0"/>
              </a:rPr>
              <a:t>coastline coordinates</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 Placeholder 2">
            <a:extLst>
              <a:ext uri="{FF2B5EF4-FFF2-40B4-BE49-F238E27FC236}">
                <a16:creationId xmlns:a16="http://schemas.microsoft.com/office/drawing/2014/main" id="{4F5FEB99-B78A-9256-1F8E-06E4EE200FF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SpaceX interactive map with Folium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https://tinyurl.com/mte2zuta</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sz="1400" dirty="0"/>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 - Scraping</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489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4201150"/>
          </a:xfrm>
          <a:prstGeom prst="rect">
            <a:avLst/>
          </a:prstGeom>
          <a:noFill/>
        </p:spPr>
        <p:txBody>
          <a:bodyPr wrap="square" rtlCol="0">
            <a:spAutoFit/>
          </a:bodyPr>
          <a:lstStyle/>
          <a:p>
            <a:endParaRPr lang="en-US" sz="1100" dirty="0"/>
          </a:p>
          <a:p>
            <a:pPr marL="228600" indent="-228600" algn="just">
              <a:buFont typeface="+mj-lt"/>
              <a:buAutoNum type="arabicPeriod"/>
            </a:pPr>
            <a:r>
              <a:rPr lang="en-US" sz="1600" dirty="0"/>
              <a:t>Load main libraries</a:t>
            </a:r>
          </a:p>
          <a:p>
            <a:pPr marL="228600" indent="-228600" algn="just">
              <a:buFont typeface="+mj-lt"/>
              <a:buAutoNum type="arabicPeriod"/>
            </a:pPr>
            <a:r>
              <a:rPr lang="en-US" sz="1600" dirty="0"/>
              <a:t>Get a response from the static URL and request the HTML page, using </a:t>
            </a:r>
            <a:r>
              <a:rPr lang="en-US" sz="1600" dirty="0" err="1"/>
              <a:t>requests.get</a:t>
            </a:r>
            <a:r>
              <a:rPr lang="en-US" sz="1600" dirty="0"/>
              <a:t>()</a:t>
            </a:r>
          </a:p>
          <a:p>
            <a:pPr marL="228600" indent="-228600" algn="just">
              <a:buFont typeface="+mj-lt"/>
              <a:buAutoNum type="arabicPeriod"/>
            </a:pPr>
            <a:r>
              <a:rPr lang="en-US" sz="1600" dirty="0"/>
              <a:t>Check the content</a:t>
            </a:r>
          </a:p>
          <a:p>
            <a:pPr marL="228600" indent="-228600" algn="just">
              <a:buFont typeface="+mj-lt"/>
              <a:buAutoNum type="arabicPeriod"/>
            </a:pPr>
            <a:r>
              <a:rPr lang="en-US" sz="1600" dirty="0"/>
              <a:t>Create a </a:t>
            </a:r>
            <a:r>
              <a:rPr lang="en-US" sz="1600" dirty="0" err="1"/>
              <a:t>BeautifulSoup</a:t>
            </a:r>
            <a:r>
              <a:rPr lang="en-US" sz="1600" dirty="0"/>
              <a:t> object</a:t>
            </a:r>
          </a:p>
          <a:p>
            <a:pPr marL="228600" indent="-228600" algn="just">
              <a:buFont typeface="+mj-lt"/>
              <a:buAutoNum type="arabicPeriod"/>
            </a:pPr>
            <a:r>
              <a:rPr lang="en-US" sz="1600" dirty="0"/>
              <a:t>Find tables from source with .</a:t>
            </a:r>
            <a:r>
              <a:rPr lang="en-US" sz="1600" dirty="0" err="1"/>
              <a:t>find_all</a:t>
            </a:r>
            <a:r>
              <a:rPr lang="en-US" sz="1600" dirty="0"/>
              <a:t>('table')</a:t>
            </a:r>
          </a:p>
          <a:p>
            <a:pPr marL="228600" indent="-228600" algn="just">
              <a:buFont typeface="+mj-lt"/>
              <a:buAutoNum type="arabicPeriod"/>
            </a:pPr>
            <a:r>
              <a:rPr lang="en-US" sz="1600" dirty="0"/>
              <a:t>select the target table with </a:t>
            </a:r>
            <a:r>
              <a:rPr lang="en-US" sz="1600" dirty="0" err="1"/>
              <a:t>html_tables</a:t>
            </a:r>
            <a:r>
              <a:rPr lang="en-US" sz="1600" dirty="0"/>
              <a:t>[target]</a:t>
            </a:r>
          </a:p>
          <a:p>
            <a:pPr marL="228600" indent="-228600" algn="just">
              <a:buFont typeface="+mj-lt"/>
              <a:buAutoNum type="arabicPeriod"/>
            </a:pPr>
            <a:r>
              <a:rPr lang="en-US" sz="1600" dirty="0"/>
              <a:t>Extract all column names from the HTML table header</a:t>
            </a:r>
          </a:p>
          <a:p>
            <a:pPr marL="228600" indent="-228600" algn="just">
              <a:buFont typeface="+mj-lt"/>
              <a:buAutoNum type="arabicPeriod"/>
            </a:pPr>
            <a:r>
              <a:rPr lang="en-US" sz="1600" dirty="0"/>
              <a:t>Create a data frame by parsing the launch HTML tables</a:t>
            </a:r>
          </a:p>
        </p:txBody>
      </p:sp>
      <p:sp>
        <p:nvSpPr>
          <p:cNvPr id="8" name="Flowchart: Alternate Process 7">
            <a:extLst>
              <a:ext uri="{FF2B5EF4-FFF2-40B4-BE49-F238E27FC236}">
                <a16:creationId xmlns:a16="http://schemas.microsoft.com/office/drawing/2014/main" id="{1A5375AC-B9A0-6E84-770F-69B4AFE95416}"/>
              </a:ext>
            </a:extLst>
          </p:cNvPr>
          <p:cNvSpPr/>
          <p:nvPr/>
        </p:nvSpPr>
        <p:spPr>
          <a:xfrm>
            <a:off x="4303542" y="2909597"/>
            <a:ext cx="26745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requests and </a:t>
            </a:r>
            <a:r>
              <a:rPr lang="en-US" sz="1400" dirty="0" err="1"/>
              <a:t>BeautifulSoup</a:t>
            </a:r>
            <a:r>
              <a:rPr lang="en-US" dirty="0"/>
              <a:t> </a:t>
            </a:r>
          </a:p>
        </p:txBody>
      </p:sp>
      <p:sp>
        <p:nvSpPr>
          <p:cNvPr id="9" name="Flowchart: Connector 8">
            <a:extLst>
              <a:ext uri="{FF2B5EF4-FFF2-40B4-BE49-F238E27FC236}">
                <a16:creationId xmlns:a16="http://schemas.microsoft.com/office/drawing/2014/main" id="{31710B05-1B8F-03D6-9924-232924C22547}"/>
              </a:ext>
            </a:extLst>
          </p:cNvPr>
          <p:cNvSpPr/>
          <p:nvPr/>
        </p:nvSpPr>
        <p:spPr>
          <a:xfrm>
            <a:off x="4913534" y="1976090"/>
            <a:ext cx="1338943" cy="55585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 Scraping </a:t>
            </a:r>
          </a:p>
        </p:txBody>
      </p:sp>
      <p:sp>
        <p:nvSpPr>
          <p:cNvPr id="10" name="Flowchart: Alternate Process 9">
            <a:extLst>
              <a:ext uri="{FF2B5EF4-FFF2-40B4-BE49-F238E27FC236}">
                <a16:creationId xmlns:a16="http://schemas.microsoft.com/office/drawing/2014/main" id="{5E73BDF2-6523-4EB7-B16B-B9C0DEEA743F}"/>
              </a:ext>
            </a:extLst>
          </p:cNvPr>
          <p:cNvSpPr/>
          <p:nvPr/>
        </p:nvSpPr>
        <p:spPr>
          <a:xfrm>
            <a:off x="7352466" y="2898030"/>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a:t>
            </a:r>
            <a:endParaRPr lang="en-US" dirty="0"/>
          </a:p>
        </p:txBody>
      </p:sp>
      <p:sp>
        <p:nvSpPr>
          <p:cNvPr id="12" name="Flowchart: Alternate Process 11">
            <a:extLst>
              <a:ext uri="{FF2B5EF4-FFF2-40B4-BE49-F238E27FC236}">
                <a16:creationId xmlns:a16="http://schemas.microsoft.com/office/drawing/2014/main" id="{9C319A04-5441-651D-5917-8AC506FF4F3B}"/>
              </a:ext>
            </a:extLst>
          </p:cNvPr>
          <p:cNvSpPr/>
          <p:nvPr/>
        </p:nvSpPr>
        <p:spPr>
          <a:xfrm>
            <a:off x="9281925" y="3564171"/>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soup = </a:t>
            </a:r>
            <a:r>
              <a:rPr lang="en-US" sz="1400" dirty="0" err="1"/>
              <a:t>BeautifulSoup</a:t>
            </a:r>
            <a:r>
              <a:rPr lang="en-US" sz="1400" dirty="0"/>
              <a:t>()</a:t>
            </a:r>
            <a:endParaRPr lang="en-US" dirty="0"/>
          </a:p>
        </p:txBody>
      </p:sp>
      <p:sp>
        <p:nvSpPr>
          <p:cNvPr id="13" name="Flowchart: Alternate Process 12">
            <a:extLst>
              <a:ext uri="{FF2B5EF4-FFF2-40B4-BE49-F238E27FC236}">
                <a16:creationId xmlns:a16="http://schemas.microsoft.com/office/drawing/2014/main" id="{70A64CD1-7B54-1578-E6BC-965214614528}"/>
              </a:ext>
            </a:extLst>
          </p:cNvPr>
          <p:cNvSpPr/>
          <p:nvPr/>
        </p:nvSpPr>
        <p:spPr>
          <a:xfrm>
            <a:off x="9281925" y="2899982"/>
            <a:ext cx="1497300"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dirty="0"/>
          </a:p>
        </p:txBody>
      </p:sp>
      <p:sp>
        <p:nvSpPr>
          <p:cNvPr id="14" name="Flowchart: Alternate Process 13">
            <a:extLst>
              <a:ext uri="{FF2B5EF4-FFF2-40B4-BE49-F238E27FC236}">
                <a16:creationId xmlns:a16="http://schemas.microsoft.com/office/drawing/2014/main" id="{F5D0E392-4087-3F18-2DF9-9BF9BF5A3E44}"/>
              </a:ext>
            </a:extLst>
          </p:cNvPr>
          <p:cNvSpPr/>
          <p:nvPr/>
        </p:nvSpPr>
        <p:spPr>
          <a:xfrm>
            <a:off x="7367847" y="3564171"/>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find_all</a:t>
            </a:r>
            <a:r>
              <a:rPr lang="en-US" sz="1400" dirty="0"/>
              <a:t>('table')</a:t>
            </a:r>
          </a:p>
        </p:txBody>
      </p:sp>
      <p:sp>
        <p:nvSpPr>
          <p:cNvPr id="15" name="Flowchart: Alternate Process 14">
            <a:extLst>
              <a:ext uri="{FF2B5EF4-FFF2-40B4-BE49-F238E27FC236}">
                <a16:creationId xmlns:a16="http://schemas.microsoft.com/office/drawing/2014/main" id="{24C9ED27-D129-B1BC-BED8-B2D8C8D30A3A}"/>
              </a:ext>
            </a:extLst>
          </p:cNvPr>
          <p:cNvSpPr/>
          <p:nvPr/>
        </p:nvSpPr>
        <p:spPr>
          <a:xfrm>
            <a:off x="5243731" y="3555855"/>
            <a:ext cx="1693486"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html_tables</a:t>
            </a:r>
            <a:r>
              <a:rPr lang="en-US" sz="1400" dirty="0"/>
              <a:t>[target]</a:t>
            </a:r>
          </a:p>
        </p:txBody>
      </p:sp>
      <p:sp>
        <p:nvSpPr>
          <p:cNvPr id="16" name="Flowchart: Alternate Process 15">
            <a:extLst>
              <a:ext uri="{FF2B5EF4-FFF2-40B4-BE49-F238E27FC236}">
                <a16:creationId xmlns:a16="http://schemas.microsoft.com/office/drawing/2014/main" id="{4205E989-B819-E588-F8C1-ECD03F36E753}"/>
              </a:ext>
            </a:extLst>
          </p:cNvPr>
          <p:cNvSpPr/>
          <p:nvPr/>
        </p:nvSpPr>
        <p:spPr>
          <a:xfrm>
            <a:off x="7367847" y="4221996"/>
            <a:ext cx="1481918" cy="39759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Create data frame</a:t>
            </a:r>
          </a:p>
        </p:txBody>
      </p:sp>
      <p:sp>
        <p:nvSpPr>
          <p:cNvPr id="17" name="Flowchart: Alternate Process 16">
            <a:extLst>
              <a:ext uri="{FF2B5EF4-FFF2-40B4-BE49-F238E27FC236}">
                <a16:creationId xmlns:a16="http://schemas.microsoft.com/office/drawing/2014/main" id="{7E486FA2-568B-BC8C-6EEE-CD0465575E4D}"/>
              </a:ext>
            </a:extLst>
          </p:cNvPr>
          <p:cNvSpPr/>
          <p:nvPr/>
        </p:nvSpPr>
        <p:spPr>
          <a:xfrm>
            <a:off x="5349515" y="4227606"/>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Extract column names</a:t>
            </a:r>
          </a:p>
        </p:txBody>
      </p:sp>
      <p:cxnSp>
        <p:nvCxnSpPr>
          <p:cNvPr id="19" name="Straight Arrow Connector 18">
            <a:extLst>
              <a:ext uri="{FF2B5EF4-FFF2-40B4-BE49-F238E27FC236}">
                <a16:creationId xmlns:a16="http://schemas.microsoft.com/office/drawing/2014/main" id="{77D58CB9-923C-46C3-5124-D7E4F8E7CEED}"/>
              </a:ext>
            </a:extLst>
          </p:cNvPr>
          <p:cNvCxnSpPr>
            <a:cxnSpLocks/>
            <a:stCxn id="9" idx="4"/>
          </p:cNvCxnSpPr>
          <p:nvPr/>
        </p:nvCxnSpPr>
        <p:spPr>
          <a:xfrm>
            <a:off x="5583006" y="2531949"/>
            <a:ext cx="1" cy="37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AD76B86-D3FD-581F-1837-07E0E79EABB3}"/>
              </a:ext>
            </a:extLst>
          </p:cNvPr>
          <p:cNvCxnSpPr>
            <a:cxnSpLocks/>
            <a:endCxn id="10" idx="1"/>
          </p:cNvCxnSpPr>
          <p:nvPr/>
        </p:nvCxnSpPr>
        <p:spPr>
          <a:xfrm flipV="1">
            <a:off x="6920306" y="3098849"/>
            <a:ext cx="432160" cy="4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822E632-4A37-26A9-032A-C7A998C07191}"/>
              </a:ext>
            </a:extLst>
          </p:cNvPr>
          <p:cNvCxnSpPr>
            <a:cxnSpLocks/>
            <a:stCxn id="10" idx="3"/>
            <a:endCxn id="13" idx="1"/>
          </p:cNvCxnSpPr>
          <p:nvPr/>
        </p:nvCxnSpPr>
        <p:spPr>
          <a:xfrm>
            <a:off x="8849765" y="3098849"/>
            <a:ext cx="43216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27F9EB6-BA3D-E960-C812-6037952D4A83}"/>
              </a:ext>
            </a:extLst>
          </p:cNvPr>
          <p:cNvCxnSpPr>
            <a:stCxn id="13" idx="2"/>
            <a:endCxn id="12" idx="0"/>
          </p:cNvCxnSpPr>
          <p:nvPr/>
        </p:nvCxnSpPr>
        <p:spPr>
          <a:xfrm>
            <a:off x="10030575" y="3301620"/>
            <a:ext cx="0" cy="2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498254-72BC-7826-9A0E-0E12017C9889}"/>
              </a:ext>
            </a:extLst>
          </p:cNvPr>
          <p:cNvCxnSpPr>
            <a:cxnSpLocks/>
            <a:stCxn id="12" idx="1"/>
            <a:endCxn id="14" idx="3"/>
          </p:cNvCxnSpPr>
          <p:nvPr/>
        </p:nvCxnSpPr>
        <p:spPr>
          <a:xfrm flipH="1">
            <a:off x="8849765" y="3764990"/>
            <a:ext cx="432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DBEAA9C-DA02-462F-0C64-4FBB445DFEDA}"/>
              </a:ext>
            </a:extLst>
          </p:cNvPr>
          <p:cNvCxnSpPr>
            <a:cxnSpLocks/>
            <a:stCxn id="14" idx="1"/>
            <a:endCxn id="15" idx="3"/>
          </p:cNvCxnSpPr>
          <p:nvPr/>
        </p:nvCxnSpPr>
        <p:spPr>
          <a:xfrm flipH="1" flipV="1">
            <a:off x="6937217" y="3756674"/>
            <a:ext cx="430630" cy="8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0EA2F66-84CD-30F1-2AE1-0B3EE808C71D}"/>
              </a:ext>
            </a:extLst>
          </p:cNvPr>
          <p:cNvCxnSpPr>
            <a:cxnSpLocks/>
            <a:stCxn id="15" idx="2"/>
            <a:endCxn id="17" idx="0"/>
          </p:cNvCxnSpPr>
          <p:nvPr/>
        </p:nvCxnSpPr>
        <p:spPr>
          <a:xfrm>
            <a:off x="6090474" y="3957493"/>
            <a:ext cx="0" cy="270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B56552-D121-BFB8-9ED9-A598F8596216}"/>
              </a:ext>
            </a:extLst>
          </p:cNvPr>
          <p:cNvCxnSpPr>
            <a:cxnSpLocks/>
            <a:stCxn id="17" idx="3"/>
            <a:endCxn id="16" idx="1"/>
          </p:cNvCxnSpPr>
          <p:nvPr/>
        </p:nvCxnSpPr>
        <p:spPr>
          <a:xfrm flipV="1">
            <a:off x="6831433" y="4420796"/>
            <a:ext cx="536414" cy="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9E935F-F967-62C9-4A5D-38C05FFC4A68}"/>
              </a:ext>
            </a:extLst>
          </p:cNvPr>
          <p:cNvCxnSpPr>
            <a:cxnSpLocks/>
            <a:stCxn id="16" idx="2"/>
          </p:cNvCxnSpPr>
          <p:nvPr/>
        </p:nvCxnSpPr>
        <p:spPr>
          <a:xfrm>
            <a:off x="8108806" y="4619595"/>
            <a:ext cx="0" cy="363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Flowchart: Connector 64">
            <a:extLst>
              <a:ext uri="{FF2B5EF4-FFF2-40B4-BE49-F238E27FC236}">
                <a16:creationId xmlns:a16="http://schemas.microsoft.com/office/drawing/2014/main" id="{E280B90E-38D9-C355-FE91-6CC8D1679F4B}"/>
              </a:ext>
            </a:extLst>
          </p:cNvPr>
          <p:cNvSpPr/>
          <p:nvPr/>
        </p:nvSpPr>
        <p:spPr>
          <a:xfrm>
            <a:off x="7503958" y="4989911"/>
            <a:ext cx="1210815" cy="76705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 collected</a:t>
            </a:r>
          </a:p>
        </p:txBody>
      </p:sp>
      <p:sp>
        <p:nvSpPr>
          <p:cNvPr id="66" name="Flowchart: Connector 65">
            <a:extLst>
              <a:ext uri="{FF2B5EF4-FFF2-40B4-BE49-F238E27FC236}">
                <a16:creationId xmlns:a16="http://schemas.microsoft.com/office/drawing/2014/main" id="{C68A108F-98BC-F858-D5C4-665939BB6F89}"/>
              </a:ext>
            </a:extLst>
          </p:cNvPr>
          <p:cNvSpPr/>
          <p:nvPr/>
        </p:nvSpPr>
        <p:spPr>
          <a:xfrm>
            <a:off x="5750906" y="2503860"/>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9" name="Flowchart: Connector 68">
            <a:extLst>
              <a:ext uri="{FF2B5EF4-FFF2-40B4-BE49-F238E27FC236}">
                <a16:creationId xmlns:a16="http://schemas.microsoft.com/office/drawing/2014/main" id="{E994A6D9-2A44-4DDC-FB19-E7C5829CFA1A}"/>
              </a:ext>
            </a:extLst>
          </p:cNvPr>
          <p:cNvSpPr/>
          <p:nvPr/>
        </p:nvSpPr>
        <p:spPr>
          <a:xfrm>
            <a:off x="7919473" y="2494309"/>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70" name="Flowchart: Connector 69">
            <a:extLst>
              <a:ext uri="{FF2B5EF4-FFF2-40B4-BE49-F238E27FC236}">
                <a16:creationId xmlns:a16="http://schemas.microsoft.com/office/drawing/2014/main" id="{919EFFCE-9159-AFAE-9967-570FFE9928F1}"/>
              </a:ext>
            </a:extLst>
          </p:cNvPr>
          <p:cNvSpPr/>
          <p:nvPr/>
        </p:nvSpPr>
        <p:spPr>
          <a:xfrm>
            <a:off x="4841065" y="357161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
        <p:nvSpPr>
          <p:cNvPr id="71" name="Flowchart: Connector 70">
            <a:extLst>
              <a:ext uri="{FF2B5EF4-FFF2-40B4-BE49-F238E27FC236}">
                <a16:creationId xmlns:a16="http://schemas.microsoft.com/office/drawing/2014/main" id="{E012098D-2E9B-529A-7A29-33CF3771701F}"/>
              </a:ext>
            </a:extLst>
          </p:cNvPr>
          <p:cNvSpPr/>
          <p:nvPr/>
        </p:nvSpPr>
        <p:spPr>
          <a:xfrm>
            <a:off x="9850158" y="251410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72" name="Flowchart: Connector 71">
            <a:extLst>
              <a:ext uri="{FF2B5EF4-FFF2-40B4-BE49-F238E27FC236}">
                <a16:creationId xmlns:a16="http://schemas.microsoft.com/office/drawing/2014/main" id="{0C4D23B3-83FA-C144-972C-99F310D86FB9}"/>
              </a:ext>
            </a:extLst>
          </p:cNvPr>
          <p:cNvSpPr/>
          <p:nvPr/>
        </p:nvSpPr>
        <p:spPr>
          <a:xfrm>
            <a:off x="8884203" y="4221996"/>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8</a:t>
            </a:r>
          </a:p>
        </p:txBody>
      </p:sp>
      <p:sp>
        <p:nvSpPr>
          <p:cNvPr id="73" name="Flowchart: Connector 72">
            <a:extLst>
              <a:ext uri="{FF2B5EF4-FFF2-40B4-BE49-F238E27FC236}">
                <a16:creationId xmlns:a16="http://schemas.microsoft.com/office/drawing/2014/main" id="{938CB7EB-86B6-336B-9471-2E2529790EEE}"/>
              </a:ext>
            </a:extLst>
          </p:cNvPr>
          <p:cNvSpPr/>
          <p:nvPr/>
        </p:nvSpPr>
        <p:spPr>
          <a:xfrm>
            <a:off x="4841065" y="4235735"/>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74" name="Flowchart: Connector 73">
            <a:extLst>
              <a:ext uri="{FF2B5EF4-FFF2-40B4-BE49-F238E27FC236}">
                <a16:creationId xmlns:a16="http://schemas.microsoft.com/office/drawing/2014/main" id="{1F2B3DD3-A22D-7F61-F46E-C0B96808D721}"/>
              </a:ext>
            </a:extLst>
          </p:cNvPr>
          <p:cNvSpPr/>
          <p:nvPr/>
        </p:nvSpPr>
        <p:spPr>
          <a:xfrm>
            <a:off x="6997175" y="3353817"/>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75" name="Flowchart: Connector 74">
            <a:extLst>
              <a:ext uri="{FF2B5EF4-FFF2-40B4-BE49-F238E27FC236}">
                <a16:creationId xmlns:a16="http://schemas.microsoft.com/office/drawing/2014/main" id="{640AA504-59B0-A7A8-C6FF-99D2BCE241FD}"/>
              </a:ext>
            </a:extLst>
          </p:cNvPr>
          <p:cNvSpPr/>
          <p:nvPr/>
        </p:nvSpPr>
        <p:spPr>
          <a:xfrm>
            <a:off x="10790264" y="3557204"/>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2921</TotalTime>
  <Words>2250</Words>
  <Application>Microsoft Office PowerPoint</Application>
  <PresentationFormat>Widescreen</PresentationFormat>
  <Paragraphs>322</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236</cp:revision>
  <dcterms:created xsi:type="dcterms:W3CDTF">2021-04-29T18:58:34Z</dcterms:created>
  <dcterms:modified xsi:type="dcterms:W3CDTF">2023-06-13T22:51:21Z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